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31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310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289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517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8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245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401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833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995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942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0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855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34A6-6A3D-4100-9A60-9239161C6E5A}" type="datetimeFigureOut">
              <a:rPr lang="fa-IR" smtClean="0"/>
              <a:t>13/03/1442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7A1BA-EA53-4C9C-853E-08D0B55604D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47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922" y="242461"/>
            <a:ext cx="10515600" cy="1325563"/>
          </a:xfrm>
        </p:spPr>
        <p:txBody>
          <a:bodyPr/>
          <a:lstStyle/>
          <a:p>
            <a:pPr algn="r"/>
            <a:r>
              <a:rPr lang="fa-IR" dirty="0" smtClean="0">
                <a:cs typeface="B Homa" panose="00000400000000000000" pitchFamily="2" charset="-78"/>
              </a:rPr>
              <a:t>منطقه اول: اتحادیه اورآسیا</a:t>
            </a:r>
            <a:endParaRPr lang="fa-IR" dirty="0">
              <a:cs typeface="B Hom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922" y="1568024"/>
            <a:ext cx="10515600" cy="594190"/>
          </a:xfrm>
        </p:spPr>
        <p:txBody>
          <a:bodyPr/>
          <a:lstStyle/>
          <a:p>
            <a:pPr algn="r" rtl="1"/>
            <a:r>
              <a:rPr lang="fa-IR" dirty="0" smtClean="0">
                <a:cs typeface="B Homa" panose="00000400000000000000" pitchFamily="2" charset="-78"/>
              </a:rPr>
              <a:t>کشورهای عضو: روسیه، ارمنستان، قزاقستان، قرقیزستان و بلاروس </a:t>
            </a:r>
            <a:endParaRPr lang="fa-IR" dirty="0">
              <a:cs typeface="B Homa" panose="000004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95348" y="2554752"/>
          <a:ext cx="8965579" cy="267462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49256"/>
                <a:gridCol w="1035241"/>
                <a:gridCol w="1035241"/>
                <a:gridCol w="1269635"/>
                <a:gridCol w="1035241"/>
                <a:gridCol w="1275103"/>
                <a:gridCol w="680225"/>
                <a:gridCol w="1361080"/>
                <a:gridCol w="824557"/>
              </a:tblGrid>
              <a:tr h="50292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ردیف 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کشور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  <a:cs typeface="B Homa" panose="00000400000000000000" pitchFamily="2" charset="-78"/>
                        </a:rPr>
                        <a:t>GDP </a:t>
                      </a:r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میلیارد دلار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فاصله تا بندر ورودری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واردات 2019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صادرات ایران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سهم ایران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صادرات ترکیه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سهم ترکیه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</a:tr>
              <a:tr h="50292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1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فدراسیون روسیه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1658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750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243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0.391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0.16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4.971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2.05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</a:tr>
              <a:tr h="25146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2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ارمنستان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12.43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360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7.2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0.324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4.50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0.265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3.68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</a:tr>
              <a:tr h="25146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3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قزاقستان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179.3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680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33.6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0.080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0.24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0.817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2.43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</a:tr>
              <a:tr h="25146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4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قرقیزستان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8.03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1970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8.6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0.017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0.222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2.58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</a:tr>
              <a:tr h="25146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effectLst/>
                          <a:cs typeface="B Homa" panose="00000400000000000000" pitchFamily="2" charset="-78"/>
                        </a:rPr>
                        <a:t>5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بلاروس 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59.66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3000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35.8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0.013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0.03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0.531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effectLst/>
                          <a:cs typeface="B Homa" panose="00000400000000000000" pitchFamily="2" charset="-78"/>
                        </a:rPr>
                        <a:t>1.48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</a:tr>
              <a:tr h="2819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800" u="none" strike="noStrike" dirty="0">
                          <a:effectLst/>
                          <a:cs typeface="B Homa" panose="00000400000000000000" pitchFamily="2" charset="-78"/>
                        </a:rPr>
                        <a:t> </a:t>
                      </a:r>
                      <a:endParaRPr lang="fa-IR" sz="2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800" u="none" strike="noStrike" dirty="0">
                          <a:effectLst/>
                          <a:cs typeface="B Homa" panose="00000400000000000000" pitchFamily="2" charset="-78"/>
                        </a:rPr>
                        <a:t> </a:t>
                      </a:r>
                      <a:r>
                        <a:rPr lang="fa-IR" sz="2000" u="none" strike="noStrike" dirty="0" smtClean="0">
                          <a:effectLst/>
                          <a:cs typeface="B Homa" panose="00000400000000000000" pitchFamily="2" charset="-78"/>
                        </a:rPr>
                        <a:t>جمع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000" u="none" strike="noStrike" dirty="0">
                          <a:effectLst/>
                          <a:cs typeface="B Homa" panose="00000400000000000000" pitchFamily="2" charset="-78"/>
                        </a:rPr>
                        <a:t>1917.4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000" u="none" strike="noStrike" dirty="0">
                          <a:effectLst/>
                          <a:cs typeface="B Homa" panose="00000400000000000000" pitchFamily="2" charset="-78"/>
                        </a:rPr>
                        <a:t> 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000" u="none" strike="noStrike" dirty="0">
                          <a:effectLst/>
                          <a:cs typeface="B Homa" panose="00000400000000000000" pitchFamily="2" charset="-78"/>
                        </a:rPr>
                        <a:t>328.2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000" u="none" strike="noStrike" dirty="0">
                          <a:effectLst/>
                          <a:cs typeface="B Homa" panose="00000400000000000000" pitchFamily="2" charset="-78"/>
                        </a:rPr>
                        <a:t>0.825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000" u="none" strike="noStrike" dirty="0">
                          <a:effectLst/>
                          <a:cs typeface="B Homa" panose="00000400000000000000" pitchFamily="2" charset="-78"/>
                        </a:rPr>
                        <a:t> 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000" u="none" strike="noStrike" dirty="0">
                          <a:effectLst/>
                          <a:cs typeface="B Homa" panose="00000400000000000000" pitchFamily="2" charset="-78"/>
                        </a:rPr>
                        <a:t>6.806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a-IR" sz="2800" u="none" strike="noStrike" dirty="0">
                          <a:effectLst/>
                          <a:cs typeface="B Homa" panose="00000400000000000000" pitchFamily="2" charset="-78"/>
                        </a:rPr>
                        <a:t> </a:t>
                      </a:r>
                      <a:endParaRPr lang="fa-IR" sz="2800" b="0" i="0" u="none" strike="noStrike" dirty="0">
                        <a:solidFill>
                          <a:srgbClr val="000000"/>
                        </a:solidFill>
                        <a:effectLst/>
                        <a:latin typeface="B Homa" panose="00000400000000000000" pitchFamily="2" charset="-78"/>
                        <a:cs typeface="B Homa" panose="00000400000000000000" pitchFamily="2" charset="-78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56476" y="5951575"/>
            <a:ext cx="9498981" cy="594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 smtClean="0">
                <a:cs typeface="B Homa" panose="00000400000000000000" pitchFamily="2" charset="-78"/>
              </a:rPr>
              <a:t>آمار تجارت برخی کشورها در منبع معرفی شده ارائه نشده و از طریق منابع داخلی از جمله </a:t>
            </a:r>
            <a:r>
              <a:rPr lang="en-US" dirty="0" smtClean="0">
                <a:cs typeface="B Homa" panose="00000400000000000000" pitchFamily="2" charset="-78"/>
              </a:rPr>
              <a:t>TCCIM</a:t>
            </a:r>
            <a:r>
              <a:rPr lang="fa-IR" dirty="0" smtClean="0">
                <a:cs typeface="B Homa" panose="00000400000000000000" pitchFamily="2" charset="-78"/>
              </a:rPr>
              <a:t> استخراج شده و ممکن است نشان دهنده واقعیات نباشد.</a:t>
            </a:r>
          </a:p>
          <a:p>
            <a:pPr algn="r" rtl="1"/>
            <a:r>
              <a:rPr lang="fa-IR" dirty="0" smtClean="0">
                <a:cs typeface="B Homa" panose="00000400000000000000" pitchFamily="2" charset="-78"/>
              </a:rPr>
              <a:t>منبع : </a:t>
            </a:r>
            <a:r>
              <a:rPr lang="en-US" dirty="0" smtClean="0">
                <a:cs typeface="B Homa" panose="00000400000000000000" pitchFamily="2" charset="-78"/>
              </a:rPr>
              <a:t>www.trademap.org</a:t>
            </a:r>
            <a:endParaRPr lang="fa-IR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37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Homa</vt:lpstr>
      <vt:lpstr>Calibri</vt:lpstr>
      <vt:lpstr>Calibri Light</vt:lpstr>
      <vt:lpstr>Times New Roman</vt:lpstr>
      <vt:lpstr>Office Theme</vt:lpstr>
      <vt:lpstr>منطقه اول: اتحادیه اورآسیا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منطقه اول: اتحادیه اورآسیا</dc:title>
  <dc:creator>alireza</dc:creator>
  <cp:lastModifiedBy>alireza</cp:lastModifiedBy>
  <cp:revision>1</cp:revision>
  <dcterms:created xsi:type="dcterms:W3CDTF">2020-10-29T06:20:51Z</dcterms:created>
  <dcterms:modified xsi:type="dcterms:W3CDTF">2020-10-29T06:21:14Z</dcterms:modified>
</cp:coreProperties>
</file>